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63" r:id="rId3"/>
    <p:sldId id="296" r:id="rId4"/>
    <p:sldId id="279" r:id="rId5"/>
    <p:sldId id="264" r:id="rId6"/>
    <p:sldId id="265" r:id="rId7"/>
    <p:sldId id="274" r:id="rId8"/>
    <p:sldId id="278" r:id="rId9"/>
    <p:sldId id="299" r:id="rId10"/>
    <p:sldId id="286" r:id="rId11"/>
    <p:sldId id="298" r:id="rId12"/>
    <p:sldId id="287" r:id="rId13"/>
    <p:sldId id="269" r:id="rId14"/>
    <p:sldId id="295" r:id="rId15"/>
    <p:sldId id="300" r:id="rId16"/>
    <p:sldId id="281" r:id="rId17"/>
    <p:sldId id="282" r:id="rId18"/>
    <p:sldId id="288" r:id="rId19"/>
    <p:sldId id="291" r:id="rId20"/>
    <p:sldId id="289" r:id="rId21"/>
    <p:sldId id="283" r:id="rId22"/>
    <p:sldId id="290" r:id="rId23"/>
    <p:sldId id="293" r:id="rId24"/>
    <p:sldId id="292" r:id="rId25"/>
    <p:sldId id="302" r:id="rId26"/>
    <p:sldId id="303" r:id="rId27"/>
    <p:sldId id="294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/>
    <p:restoredTop sz="86352"/>
  </p:normalViewPr>
  <p:slideViewPr>
    <p:cSldViewPr snapToGrid="0" snapToObjects="1">
      <p:cViewPr varScale="1">
        <p:scale>
          <a:sx n="110" d="100"/>
          <a:sy n="110" d="100"/>
        </p:scale>
        <p:origin x="17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2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F2D88-E8F7-E744-9BA7-34703132650F}" type="datetimeFigureOut">
              <a:rPr lang="ru-RU" smtClean="0"/>
              <a:t>29.06.2019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E6A34-46F1-7746-AC36-43F65B622F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17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(</a:t>
            </a:r>
            <a:r>
              <a:rPr lang="ru-RU" dirty="0" err="1"/>
              <a:t>диктиостелиум</a:t>
            </a:r>
            <a:r>
              <a:rPr lang="ru-RU" dirty="0"/>
              <a:t>) — клеточный слизевик</a:t>
            </a:r>
            <a:r>
              <a:rPr lang="en-US" dirty="0"/>
              <a:t>. </a:t>
            </a:r>
            <a:r>
              <a:rPr lang="ru-RU" dirty="0"/>
              <a:t>Большую часть времени </a:t>
            </a:r>
            <a:r>
              <a:rPr lang="ru-RU" dirty="0" err="1"/>
              <a:t>диктия</a:t>
            </a:r>
            <a:r>
              <a:rPr lang="ru-RU" dirty="0"/>
              <a:t> проводит в виде одиночной почвенной амёбы, однако при определённых условиях амёбы образуют подвижные агрегаты, а затем многоклеточные плодовые тела. Если пищи не хватает, амёбы слипаются вместе и мигрируют туда, где среда благоприятнее. Там они распадаются на отдельные клетки. Перед миграцией амёбы не съедают все доступные бактерии, а берут с собой их запасы. На новом месте они рассеивают их, создавая запасы пищи.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67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21,22 </a:t>
            </a:r>
            <a:r>
              <a:rPr lang="ru-RU" dirty="0"/>
              <a:t>на тест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49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метод </a:t>
            </a:r>
            <a:r>
              <a:rPr lang="en-US" dirty="0"/>
              <a:t>Hi-C </a:t>
            </a:r>
            <a:r>
              <a:rPr lang="ru-RU" dirty="0"/>
              <a:t>позволяет обнаружить то, как часто какие-либо участки генома оказываются рядом, даже если они расположены далеко друг от друга на одной хромосоме или даже на разных хромосомах.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49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00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Планируется свести задачу нахождения петель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карте к задаче распознавания образов на изображении. В качестве образов будут выступать участки с петлями, в качестве изображения 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карта. В качестве образцов будут выделены образы петель  на карте, по которым имеются вручную размеченные координаты. По эти образцам планируется применить глубинное обучение с использованием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свёрточных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нейронных сетей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62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Данный пример на </a:t>
            </a:r>
            <a:r>
              <a:rPr lang="ru-RU" dirty="0" err="1"/>
              <a:t>диктии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733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63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6 хромосома на тест, 1 и 5 на обучение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77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Размер окна на изображении 256, </a:t>
            </a:r>
            <a:r>
              <a:rPr lang="en-US" dirty="0"/>
              <a:t>norm &amp; not log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E6A34-46F1-7746-AC36-43F65B622F5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2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C0D49-DB13-8F42-B403-B92815CBB05C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4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7FF9-992B-EB45-B1C1-2CABAAFFA052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8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AD74-83EA-3846-8F61-A112684028C1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66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AFDE-F6AC-2649-82AD-E80D6CE21092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20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EB9D-EA0B-6345-9187-1B2CCBFB9660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9CD6-5EDA-BA41-B38C-BD861E1229F7}" type="datetime1">
              <a:rPr lang="ru-RU" smtClean="0"/>
              <a:t>29.06.2019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04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CEB3F-BCD2-534A-BFAA-613E63401A97}" type="datetime1">
              <a:rPr lang="ru-RU" smtClean="0"/>
              <a:t>29.06.2019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16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0AEBE-5966-B14C-AF5C-060652FFA790}" type="datetime1">
              <a:rPr lang="ru-RU" smtClean="0"/>
              <a:t>29.06.2019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FB498-CAD1-F444-817C-0410DE090CC3}" type="datetime1">
              <a:rPr lang="ru-RU" smtClean="0"/>
              <a:t>29.06.2019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22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DA02-12FD-8A4F-A482-BF34B615DA1C}" type="datetime1">
              <a:rPr lang="ru-RU" smtClean="0"/>
              <a:t>29.06.2019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47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AD2D-151B-AC49-84BE-74FEA4EC48B7}" type="datetime1">
              <a:rPr lang="ru-RU" smtClean="0"/>
              <a:t>29.06.2019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9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45EF6-8342-3049-AA98-28AA411CB83A}" type="datetime1">
              <a:rPr lang="ru-RU" smtClean="0"/>
              <a:t>29.06.2019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A4172-379C-6140-92BC-FA679A579C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60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6C1F5-D173-7A40-A5F3-45886314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Предсказание петель в хроматине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156967-6245-8441-88A1-18A769C56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9"/>
            <a:ext cx="6858000" cy="1552575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err="1"/>
              <a:t>Плискин</a:t>
            </a:r>
            <a:r>
              <a:rPr lang="ru-RU" i="1" dirty="0"/>
              <a:t> Александр</a:t>
            </a:r>
            <a:r>
              <a:rPr lang="ru-RU" dirty="0"/>
              <a:t>, </a:t>
            </a:r>
          </a:p>
          <a:p>
            <a:r>
              <a:rPr lang="ru-RU" dirty="0"/>
              <a:t>НИУ ВШЭ, ФКН, АДМБ18</a:t>
            </a:r>
          </a:p>
          <a:p>
            <a:r>
              <a:rPr lang="ru-RU" dirty="0"/>
              <a:t>Научные руководители: </a:t>
            </a:r>
            <a:br>
              <a:rPr lang="ru-RU" dirty="0"/>
            </a:br>
            <a:r>
              <a:rPr lang="ru-RU" i="1" dirty="0"/>
              <a:t>Гельфанд Михаил Сергеевич, </a:t>
            </a:r>
            <a:br>
              <a:rPr lang="ru-RU" i="1" dirty="0"/>
            </a:br>
            <a:r>
              <a:rPr lang="ru-RU" i="1" dirty="0" err="1"/>
              <a:t>Галицына</a:t>
            </a:r>
            <a:r>
              <a:rPr lang="ru-RU" i="1" dirty="0"/>
              <a:t> Александра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5678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72C670-2659-134E-8054-A827CF06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/>
              <a:t>Нормирование </a:t>
            </a:r>
            <a:r>
              <a:rPr lang="en-US" sz="4000" dirty="0"/>
              <a:t>Hi-C </a:t>
            </a:r>
            <a:r>
              <a:rPr lang="ru-RU" sz="4000" dirty="0"/>
              <a:t>по диагоналям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5D4513-2805-F44F-8251-8234F711D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58" t="11000" r="14041" b="10377"/>
          <a:stretch/>
        </p:blipFill>
        <p:spPr>
          <a:xfrm>
            <a:off x="4456253" y="1942562"/>
            <a:ext cx="4687747" cy="471288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3A5B50-8E03-8949-B686-9AB221498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6" t="9026" r="14601" b="10442"/>
          <a:stretch/>
        </p:blipFill>
        <p:spPr>
          <a:xfrm>
            <a:off x="0" y="1851950"/>
            <a:ext cx="4624024" cy="480349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64E8BE-CF52-D44B-BD65-55577213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50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869157"/>
            <a:ext cx="2057400" cy="994172"/>
          </a:xfrm>
        </p:spPr>
        <p:txBody>
          <a:bodyPr>
            <a:normAutofit fontScale="90000"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2341418" y="92320"/>
            <a:ext cx="6456218" cy="6642830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2C29FF-1856-9847-946B-F6B55B2D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2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" y="1563637"/>
            <a:ext cx="2303362" cy="994172"/>
          </a:xfrm>
        </p:spPr>
        <p:txBody>
          <a:bodyPr>
            <a:noAutofit/>
          </a:bodyPr>
          <a:lstStyle/>
          <a:p>
            <a:r>
              <a:rPr lang="ru-RU" sz="2800" dirty="0"/>
              <a:t>Средние петли,</a:t>
            </a:r>
            <a:r>
              <a:rPr lang="en-US" sz="2800" dirty="0"/>
              <a:t> </a:t>
            </a:r>
            <a:r>
              <a:rPr lang="ru-RU" sz="2800" dirty="0"/>
              <a:t>приведенные к одному размеру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B7629F-0EEB-CC4E-B2DB-3FD332122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1" t="2875" r="16044" b="1530"/>
          <a:stretch/>
        </p:blipFill>
        <p:spPr>
          <a:xfrm>
            <a:off x="2233914" y="34901"/>
            <a:ext cx="6620719" cy="68231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3A3F6A-A8B3-1B4F-B0F4-C3B21B29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0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402772" y="2125267"/>
            <a:ext cx="3740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Dicty</a:t>
            </a:r>
            <a:r>
              <a:rPr lang="en-US" sz="1350" dirty="0"/>
              <a:t>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 23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</a:t>
            </a:r>
            <a:r>
              <a:rPr lang="ru-RU" sz="1350" dirty="0" err="1"/>
              <a:t>межпетли</a:t>
            </a:r>
            <a:r>
              <a:rPr lang="ru-RU" sz="1350" dirty="0"/>
              <a:t> 111</a:t>
            </a:r>
          </a:p>
          <a:p>
            <a:pPr marL="214313" indent="-214313">
              <a:buFontTx/>
              <a:buChar char="-"/>
            </a:pPr>
            <a:r>
              <a:rPr lang="ru-RU" sz="1350" dirty="0"/>
              <a:t>Берем область петли + то, что за ней, так чтобы было суммарно было </a:t>
            </a:r>
            <a:r>
              <a:rPr lang="en-US" sz="1350" dirty="0"/>
              <a:t>max + 10</a:t>
            </a:r>
            <a:r>
              <a:rPr lang="ru-RU" sz="1350" dirty="0"/>
              <a:t> 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(</a:t>
            </a:r>
            <a:r>
              <a:rPr lang="en-US" sz="1350" dirty="0"/>
              <a:t>add = max – </a:t>
            </a:r>
            <a:r>
              <a:rPr lang="en-US" sz="1350" dirty="0" err="1"/>
              <a:t>loop_size</a:t>
            </a:r>
            <a:r>
              <a:rPr lang="en-US" sz="1350" dirty="0"/>
              <a:t> + 10</a:t>
            </a:r>
            <a:r>
              <a:rPr lang="ru-RU" sz="1350" dirty="0"/>
              <a:t>)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Аналогично </a:t>
            </a:r>
            <a:r>
              <a:rPr lang="en-US" sz="1350" dirty="0" err="1"/>
              <a:t>interloops</a:t>
            </a:r>
            <a:endParaRPr lang="en-US" sz="1350" dirty="0"/>
          </a:p>
          <a:p>
            <a:r>
              <a:rPr lang="en-US" sz="1350" dirty="0"/>
              <a:t>Rao: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были отброшены петли размеров ниже 5 перцентиля и выше 95</a:t>
            </a:r>
            <a:endParaRPr lang="en-US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Максимальный размер петли</a:t>
            </a:r>
            <a:r>
              <a:rPr lang="en-US" sz="1350" dirty="0"/>
              <a:t> </a:t>
            </a:r>
            <a:r>
              <a:rPr lang="ru-RU" sz="1350" dirty="0"/>
              <a:t>130</a:t>
            </a:r>
          </a:p>
          <a:p>
            <a:pPr marL="214313" indent="-214313">
              <a:buFontTx/>
              <a:buChar char="-"/>
            </a:pPr>
            <a:r>
              <a:rPr lang="ru-RU" sz="1350" dirty="0" err="1"/>
              <a:t>Межпетельные</a:t>
            </a:r>
            <a:r>
              <a:rPr lang="ru-RU" sz="1350" dirty="0"/>
              <a:t> области могут быть очень большими, поэтому берём не превосходящие 200 </a:t>
            </a:r>
            <a:r>
              <a:rPr lang="ru-RU" sz="1350" dirty="0" err="1"/>
              <a:t>бинов</a:t>
            </a:r>
            <a:endParaRPr lang="ru-RU" sz="1350" dirty="0"/>
          </a:p>
          <a:p>
            <a:pPr marL="214313" indent="-214313">
              <a:buFontTx/>
              <a:buChar char="-"/>
            </a:pPr>
            <a:r>
              <a:rPr lang="ru-RU" sz="1350" dirty="0"/>
              <a:t>Петли берем аналогично </a:t>
            </a:r>
            <a:r>
              <a:rPr lang="en-US" sz="1350" dirty="0" err="1"/>
              <a:t>dicty</a:t>
            </a:r>
            <a:endParaRPr lang="ru-RU" sz="1350" dirty="0"/>
          </a:p>
          <a:p>
            <a:pPr marL="214313" indent="-214313">
              <a:buFontTx/>
              <a:buChar char="-"/>
            </a:pPr>
            <a:endParaRPr lang="ru-RU" sz="135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567B44-1147-8542-BB0F-32118C489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1" r="8355"/>
          <a:stretch/>
        </p:blipFill>
        <p:spPr>
          <a:xfrm>
            <a:off x="4004651" y="1018571"/>
            <a:ext cx="5139349" cy="502485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3805B2-9167-CE49-BC08-70E25A49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68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74C68-57DA-5547-9B59-0DF2A382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Графики </a:t>
            </a:r>
            <a:r>
              <a:rPr lang="ru-RU" dirty="0" err="1"/>
              <a:t>шкалирования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D805C4-D8C2-8E42-8744-69FE146D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13</a:t>
            </a:fld>
            <a:endParaRPr lang="ru-RU"/>
          </a:p>
        </p:txBody>
      </p:sp>
      <p:pic>
        <p:nvPicPr>
          <p:cNvPr id="5" name="Объект 18">
            <a:extLst>
              <a:ext uri="{FF2B5EF4-FFF2-40B4-BE49-F238E27FC236}">
                <a16:creationId xmlns:a16="http://schemas.microsoft.com/office/drawing/2014/main" id="{8E39B083-16C9-F544-BC0F-A8918C5A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r="6202"/>
          <a:stretch/>
        </p:blipFill>
        <p:spPr>
          <a:xfrm>
            <a:off x="1203767" y="1338015"/>
            <a:ext cx="6736465" cy="53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7FDCB4-E8E3-2C41-BBFB-4DF73F86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Сверточные</a:t>
            </a:r>
            <a:r>
              <a:rPr lang="ru-RU" dirty="0"/>
              <a:t> нейронные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74FD5F-045C-454C-B49A-5F421596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Нейронная сеть архитектуры </a:t>
            </a:r>
            <a:r>
              <a:rPr lang="en-US" dirty="0"/>
              <a:t>U-Net</a:t>
            </a:r>
            <a:r>
              <a:rPr lang="ru-RU" dirty="0"/>
              <a:t> для предсказания маски</a:t>
            </a:r>
          </a:p>
          <a:p>
            <a:r>
              <a:rPr lang="en-US" dirty="0"/>
              <a:t>Transfer learning (“</a:t>
            </a:r>
            <a:r>
              <a:rPr lang="ru-RU" dirty="0" err="1"/>
              <a:t>Дообучние</a:t>
            </a:r>
            <a:r>
              <a:rPr lang="en-US" dirty="0"/>
              <a:t>”)</a:t>
            </a:r>
          </a:p>
          <a:p>
            <a:r>
              <a:rPr lang="ru-RU" dirty="0"/>
              <a:t>Фреймворк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ru-RU" dirty="0"/>
              <a:t>для описания моделей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055561-930F-F349-9B33-E4A202D8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6FEC8-C734-244A-BDF5-60805EDD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U-Net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4D6F74-E708-0A42-8C23-6D5E5220A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44" y="1247966"/>
            <a:ext cx="7130712" cy="445669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656FB6-7C1E-3446-8457-B8FCECEF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12522-A7E8-7D40-94B7-5FB7645003B0}"/>
              </a:ext>
            </a:extLst>
          </p:cNvPr>
          <p:cNvSpPr txBox="1"/>
          <p:nvPr/>
        </p:nvSpPr>
        <p:spPr>
          <a:xfrm>
            <a:off x="628650" y="6033186"/>
            <a:ext cx="82646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Ronneberger</a:t>
            </a:r>
            <a:r>
              <a:rPr lang="en-US" sz="1500" dirty="0"/>
              <a:t> O., Fischer P., </a:t>
            </a:r>
            <a:r>
              <a:rPr lang="en-US" sz="1500" dirty="0" err="1"/>
              <a:t>Brox</a:t>
            </a:r>
            <a:r>
              <a:rPr lang="en-US" sz="1500" dirty="0"/>
              <a:t> T. U-net: Convolutional networks for biomedical image segmentation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8227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Выбор стратегии предобработки данных </a:t>
            </a:r>
            <a:r>
              <a:rPr lang="en-US" dirty="0"/>
              <a:t>Hi-C </a:t>
            </a:r>
            <a:r>
              <a:rPr lang="ru-RU" dirty="0"/>
              <a:t>и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1528B-F56F-8F41-ABA3-CFE072780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Размер окна для области с петлей</a:t>
            </a:r>
            <a:endParaRPr lang="en-US" dirty="0"/>
          </a:p>
          <a:p>
            <a:r>
              <a:rPr lang="ru-RU" dirty="0"/>
              <a:t>Размер окна с участком </a:t>
            </a:r>
            <a:r>
              <a:rPr lang="en-US" dirty="0"/>
              <a:t>Hi-C </a:t>
            </a:r>
            <a:r>
              <a:rPr lang="ru-RU" dirty="0"/>
              <a:t>карты (</a:t>
            </a:r>
            <a:r>
              <a:rPr lang="en-US" dirty="0"/>
              <a:t>32x32, 64x64, 128x128, 256x256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Формат </a:t>
            </a:r>
            <a:r>
              <a:rPr lang="en-US" dirty="0"/>
              <a:t>Hi-C </a:t>
            </a:r>
            <a:r>
              <a:rPr lang="ru-RU" dirty="0"/>
              <a:t>карты (нормализованная по диагоналям или нет, логарифмированная или нет)</a:t>
            </a:r>
          </a:p>
          <a:p>
            <a:r>
              <a:rPr lang="ru-RU" dirty="0"/>
              <a:t>Маска с областью с петлей и главной диагональю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F5AE34-5211-4040-B455-96EDAFA9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050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44DCF-5E05-7C43-A3A4-6BB57640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Выбор </a:t>
            </a:r>
            <a:r>
              <a:rPr lang="en-US" dirty="0"/>
              <a:t>Hi-C </a:t>
            </a:r>
            <a:r>
              <a:rPr lang="ru-RU" dirty="0"/>
              <a:t>карт для обучения и предсказания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874C18-B352-AD4D-BC02-A668263F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578" t="10979" r="15752" b="9752"/>
          <a:stretch/>
        </p:blipFill>
        <p:spPr>
          <a:xfrm>
            <a:off x="1678329" y="1690689"/>
            <a:ext cx="6111433" cy="4610651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392770-37C9-394E-BD0F-60E4F2E1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894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92BBEB-407E-2A4B-BF00-E77046726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986" y="0"/>
            <a:ext cx="6852213" cy="6852213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BABC82-AA12-CD4A-B30B-C86E31C7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001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32635-F293-4144-9827-7980075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3C27D-C23F-0A41-B939-0B9D7802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8" y="1308098"/>
            <a:ext cx="7736143" cy="515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4BA22-B7E3-0040-9277-E2C4B6436EC5}"/>
              </a:ext>
            </a:extLst>
          </p:cNvPr>
          <p:cNvSpPr txBox="1"/>
          <p:nvPr/>
        </p:nvSpPr>
        <p:spPr>
          <a:xfrm>
            <a:off x="3220106" y="6538913"/>
            <a:ext cx="2703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imgur.com</a:t>
            </a:r>
            <a:r>
              <a:rPr lang="en-US" sz="1000" dirty="0"/>
              <a:t>/gallery/</a:t>
            </a:r>
            <a:r>
              <a:rPr lang="en-US" sz="1000" dirty="0" err="1"/>
              <a:t>CEDjO</a:t>
            </a:r>
            <a:endParaRPr lang="ru-RU" sz="1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0D87EE-903A-B94C-93A4-B04A2AB0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80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C3978-A666-A946-A52F-85725BB2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Обучение на человеке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6977544-849F-F345-832B-B0D2DF244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3" r="7428"/>
          <a:stretch/>
        </p:blipFill>
        <p:spPr>
          <a:xfrm>
            <a:off x="92596" y="1515983"/>
            <a:ext cx="3865946" cy="442183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2F049-4A1F-1B4E-AF2B-5C71E3437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3" t="23823" r="25316" b="3266"/>
          <a:stretch/>
        </p:blipFill>
        <p:spPr>
          <a:xfrm>
            <a:off x="4051139" y="2083022"/>
            <a:ext cx="4968674" cy="347324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09E137-EE9D-104E-AEB8-0DB40889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014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169A321-0711-1E41-86EB-FB800C8BE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193" y="89051"/>
            <a:ext cx="6620348" cy="6620348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71C48FB-442F-674C-A343-3D3ECE28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88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F261ED-C062-F448-935C-F62050E1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46" t="24811" r="30715" b="442"/>
          <a:stretch/>
        </p:blipFill>
        <p:spPr>
          <a:xfrm>
            <a:off x="1636946" y="1551008"/>
            <a:ext cx="5652608" cy="5173884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9B3E38B-AEB8-7248-8855-A8219D26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26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877AB-BD95-0B4F-87F8-04F3A2271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7" t="48936" r="57215" b="14000"/>
          <a:stretch/>
        </p:blipFill>
        <p:spPr>
          <a:xfrm>
            <a:off x="113661" y="1875099"/>
            <a:ext cx="3995352" cy="3889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E7CDDC-752D-7645-9BD5-6E7D82EE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2" t="54405" r="53291" b="14000"/>
          <a:stretch/>
        </p:blipFill>
        <p:spPr>
          <a:xfrm>
            <a:off x="4102568" y="2073498"/>
            <a:ext cx="5041432" cy="343433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5B2205-217F-F148-84D0-9EDC9BF0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532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7AB31-454C-D941-80EA-643EC0C67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Transfer learning </a:t>
            </a:r>
            <a:r>
              <a:rPr lang="ru-RU" dirty="0"/>
              <a:t>для </a:t>
            </a:r>
            <a:r>
              <a:rPr lang="en-US" dirty="0" err="1"/>
              <a:t>dicty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F82BE2-A719-D649-B0CB-114AF0A79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02" y="1543422"/>
            <a:ext cx="5314578" cy="531457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272C1D-C79E-BF42-A23D-849A226A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19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58726-5719-914F-B887-543915E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7BC73D-7E8B-C94A-9811-BD2BCE39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Разработаны и применены методы нахождения средних петель и </a:t>
            </a:r>
            <a:r>
              <a:rPr lang="ru-RU" dirty="0" err="1"/>
              <a:t>шкалирования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Были выбраны </a:t>
            </a:r>
            <a:r>
              <a:rPr lang="ru-RU" dirty="0" err="1"/>
              <a:t>гиперпараметры</a:t>
            </a:r>
            <a:r>
              <a:rPr lang="ru-RU" dirty="0"/>
              <a:t> для обучения нейронной сети архитектуры </a:t>
            </a:r>
            <a:r>
              <a:rPr lang="en-US" dirty="0"/>
              <a:t>U-Net</a:t>
            </a:r>
          </a:p>
          <a:p>
            <a:r>
              <a:rPr lang="ru-RU" dirty="0"/>
              <a:t>Обучены модели на данных </a:t>
            </a:r>
            <a:r>
              <a:rPr lang="en-US" dirty="0" err="1"/>
              <a:t>dicty</a:t>
            </a:r>
            <a:r>
              <a:rPr lang="en-US" dirty="0"/>
              <a:t> </a:t>
            </a:r>
            <a:r>
              <a:rPr lang="ru-RU" dirty="0"/>
              <a:t>и человека</a:t>
            </a:r>
          </a:p>
          <a:p>
            <a:r>
              <a:rPr lang="ru-RU" dirty="0"/>
              <a:t>Применен метод </a:t>
            </a:r>
            <a:r>
              <a:rPr lang="en-US" dirty="0"/>
              <a:t>transfer learning </a:t>
            </a:r>
            <a:r>
              <a:rPr lang="ru-RU" dirty="0"/>
              <a:t>для распознавания образов петель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02D7C8-1319-274E-ABE1-146CAA9B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804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BB968-FB32-C146-B182-209A573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72883-2221-9C4C-90BF-908BDB4A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Были выявлены общие паттерны поведения петель в организмах </a:t>
            </a:r>
            <a:r>
              <a:rPr lang="en-US" dirty="0" err="1"/>
              <a:t>Dicty</a:t>
            </a:r>
            <a:r>
              <a:rPr lang="en-US" dirty="0"/>
              <a:t> </a:t>
            </a:r>
            <a:r>
              <a:rPr lang="ru-RU" dirty="0"/>
              <a:t>и человека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обучения и предсказания стоит использоваться нормализованные по диагоналям карты </a:t>
            </a:r>
            <a:r>
              <a:rPr lang="en-US" dirty="0"/>
              <a:t>Hi-C</a:t>
            </a:r>
          </a:p>
          <a:p>
            <a:r>
              <a:rPr lang="en-US" dirty="0"/>
              <a:t>Transfer learning </a:t>
            </a:r>
            <a:r>
              <a:rPr lang="ru-RU" dirty="0"/>
              <a:t>с первоначальным обучением на человеке позволяет получить более прямоугольные области и относительно немного увеличивает точность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AC5E7-2AC2-AD4D-BD21-52B6E250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2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2F39F-9F53-CC42-90FB-3621E814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Дальнейшие 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E755AC-5E75-A642-956C-85B7E3EA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маски выбирать яркий пик с областью вокруг</a:t>
            </a:r>
          </a:p>
          <a:p>
            <a:r>
              <a:rPr lang="ru-RU" dirty="0"/>
              <a:t>Преобразовать последний слой таким образом, что на выходе выдавались сегменты с образами петель</a:t>
            </a:r>
          </a:p>
          <a:p>
            <a:r>
              <a:rPr lang="ru-RU" dirty="0"/>
              <a:t>Объединять окна с участками для всей хромосомы</a:t>
            </a:r>
          </a:p>
          <a:p>
            <a:r>
              <a:rPr lang="ru-RU" dirty="0"/>
              <a:t>Применить к полученным результатам операции нахождения средней петли и </a:t>
            </a:r>
            <a:r>
              <a:rPr lang="ru-RU" dirty="0" err="1"/>
              <a:t>шкалирования</a:t>
            </a:r>
            <a:r>
              <a:rPr lang="ru-RU" dirty="0"/>
              <a:t> для интерпретации результатов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11C01A-9EA6-2544-900B-9453E781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33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448F3-2396-8B43-BA49-806B0855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Петли на </a:t>
            </a:r>
            <a:r>
              <a:rPr lang="en-US" dirty="0"/>
              <a:t>Hi-C</a:t>
            </a:r>
            <a:r>
              <a:rPr lang="ru-RU" dirty="0"/>
              <a:t> картах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B5983C-A7F5-644F-95E7-0CFA49DCE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623"/>
          <a:stretch/>
        </p:blipFill>
        <p:spPr>
          <a:xfrm>
            <a:off x="1655179" y="1398308"/>
            <a:ext cx="5590201" cy="460503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4B154-77FD-704C-A05D-46F72B30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A33E1-7BCF-3746-8E1B-F1348FB61E62}"/>
              </a:ext>
            </a:extLst>
          </p:cNvPr>
          <p:cNvSpPr txBox="1"/>
          <p:nvPr/>
        </p:nvSpPr>
        <p:spPr>
          <a:xfrm>
            <a:off x="1655179" y="6238754"/>
            <a:ext cx="63660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Rao S. S. P. et al. A 3D map of the human genome at kilobase resolution reveals principles of chromatin looping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46659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AB7FB-C400-EC41-9165-1331687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Мотивация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8A2EA-DAD8-FF4B-8B80-7A1CEEC2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Имеются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карты хроматина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а, полученные в лаборатории С.В. Разина (ИБГ РАН) на которых вручную размечены координаты, размеры и типы петель (на хромосомах 1</a:t>
            </a:r>
            <a:r>
              <a:rPr lang="en-US" dirty="0"/>
              <a:t>, 5</a:t>
            </a:r>
            <a:r>
              <a:rPr lang="ru-RU" dirty="0"/>
              <a:t> и 6). На данный момент не существует программы, которая могла быть предсказать петли на </a:t>
            </a:r>
            <a:r>
              <a:rPr lang="en-US" dirty="0"/>
              <a:t>Hi</a:t>
            </a:r>
            <a:r>
              <a:rPr lang="ru-RU" dirty="0"/>
              <a:t>-</a:t>
            </a:r>
            <a:r>
              <a:rPr lang="en-US" dirty="0"/>
              <a:t>C</a:t>
            </a:r>
            <a:r>
              <a:rPr lang="ru-RU" dirty="0"/>
              <a:t> карте </a:t>
            </a:r>
            <a:r>
              <a:rPr lang="en-US" dirty="0" err="1"/>
              <a:t>Dictyostelium</a:t>
            </a:r>
            <a:r>
              <a:rPr lang="en-US" dirty="0"/>
              <a:t>`</a:t>
            </a:r>
            <a:r>
              <a:rPr lang="ru-RU" dirty="0"/>
              <a:t>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907607-D8D4-E248-B862-B7D28C3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49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3B13E-052D-7943-B7E7-D03707D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5F7DA-487A-A948-9DDE-61ED8AE0B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утилиту для определения петель на изображениях </a:t>
            </a:r>
            <a:r>
              <a:rPr lang="en-US" dirty="0"/>
              <a:t>Hi-C </a:t>
            </a:r>
            <a:r>
              <a:rPr lang="ru-RU" dirty="0"/>
              <a:t>карт для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2D314-BFBB-E444-A30A-2D85A3F5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18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Петли на </a:t>
            </a:r>
            <a:r>
              <a:rPr lang="en-US" dirty="0"/>
              <a:t>Hi-C</a:t>
            </a:r>
            <a:r>
              <a:rPr lang="ru-RU" dirty="0"/>
              <a:t> картах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03FB-FF62-584A-9648-CC72AD145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71" t="17934" r="25497" b="6938"/>
          <a:stretch/>
        </p:blipFill>
        <p:spPr>
          <a:xfrm>
            <a:off x="257264" y="1977052"/>
            <a:ext cx="4314736" cy="44203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2CF49-0267-344E-B5C0-6C20D8A4C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5" t="17372" r="24952" b="6943"/>
          <a:stretch/>
        </p:blipFill>
        <p:spPr>
          <a:xfrm>
            <a:off x="4572000" y="1977052"/>
            <a:ext cx="4357959" cy="4379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85FC5-A0B6-5A4C-B63F-1ED864D0BCCA}"/>
              </a:ext>
            </a:extLst>
          </p:cNvPr>
          <p:cNvSpPr txBox="1"/>
          <p:nvPr/>
        </p:nvSpPr>
        <p:spPr>
          <a:xfrm>
            <a:off x="257263" y="1339485"/>
            <a:ext cx="3948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Dicty</a:t>
            </a:r>
            <a:r>
              <a:rPr lang="ru-RU" sz="2000" dirty="0"/>
              <a:t> </a:t>
            </a:r>
          </a:p>
          <a:p>
            <a:r>
              <a:rPr lang="ru-RU" sz="2000" dirty="0"/>
              <a:t>(вручную размеченные петли</a:t>
            </a:r>
            <a:r>
              <a:rPr lang="en-US" sz="2000" dirty="0"/>
              <a:t>, </a:t>
            </a:r>
            <a:r>
              <a:rPr lang="ru-RU" sz="2000" dirty="0"/>
              <a:t>полученные в ИБГ РАН)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01794-DF7B-1242-97C1-F22879C5F088}"/>
              </a:ext>
            </a:extLst>
          </p:cNvPr>
          <p:cNvSpPr txBox="1"/>
          <p:nvPr/>
        </p:nvSpPr>
        <p:spPr>
          <a:xfrm>
            <a:off x="4699322" y="1290579"/>
            <a:ext cx="3816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Человек</a:t>
            </a:r>
          </a:p>
          <a:p>
            <a:r>
              <a:rPr lang="ru-RU" sz="2000" dirty="0"/>
              <a:t>(петли, размеченные алгоритмом из статьи </a:t>
            </a:r>
            <a:r>
              <a:rPr lang="en-US" sz="2000" dirty="0"/>
              <a:t>Rao, 2015</a:t>
            </a:r>
            <a:r>
              <a:rPr lang="ru-RU" sz="20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BBFBE6-F6CC-894E-89A3-B6B79998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19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869157"/>
            <a:ext cx="2057400" cy="994172"/>
          </a:xfrm>
        </p:spPr>
        <p:txBody>
          <a:bodyPr>
            <a:noAutofit/>
          </a:bodyPr>
          <a:lstStyle/>
          <a:p>
            <a:r>
              <a:rPr lang="ru-RU" sz="3000" dirty="0"/>
              <a:t>Одиночные петли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2C29FF-1856-9847-946B-F6B55B2D9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4E4877-F1C3-0445-9CB9-1916E800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0" t="7237" r="13816"/>
          <a:stretch/>
        </p:blipFill>
        <p:spPr>
          <a:xfrm>
            <a:off x="2222340" y="0"/>
            <a:ext cx="6400800" cy="64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7D645-29D4-4047-B444-3D2CDF4D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6BDBA-41E8-424C-8F57-E7046EC3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7412"/>
            <a:ext cx="3832513" cy="298700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Выделить образы с петлями на </a:t>
            </a:r>
            <a:r>
              <a:rPr lang="en-US" dirty="0"/>
              <a:t>Hi-C </a:t>
            </a:r>
            <a:r>
              <a:rPr lang="ru-RU" dirty="0"/>
              <a:t>карте для обучения сети</a:t>
            </a:r>
          </a:p>
          <a:p>
            <a:r>
              <a:rPr lang="ru-RU" dirty="0"/>
              <a:t>Применить </a:t>
            </a:r>
            <a:r>
              <a:rPr lang="ru-RU" dirty="0" err="1"/>
              <a:t>сверточные</a:t>
            </a:r>
            <a:r>
              <a:rPr lang="ru-RU" dirty="0"/>
              <a:t> нейронные сети для нахождения образов с петлями.</a:t>
            </a:r>
          </a:p>
          <a:p>
            <a:r>
              <a:rPr lang="ru-RU" dirty="0"/>
              <a:t>Использовать для обучения данные </a:t>
            </a:r>
            <a:r>
              <a:rPr lang="en-US" dirty="0"/>
              <a:t>Rao </a:t>
            </a:r>
            <a:r>
              <a:rPr lang="ru-RU" dirty="0"/>
              <a:t>по человеку для </a:t>
            </a:r>
            <a:r>
              <a:rPr lang="en-US" dirty="0"/>
              <a:t>transfer learning</a:t>
            </a:r>
            <a:endParaRPr lang="ru-RU" dirty="0"/>
          </a:p>
          <a:p>
            <a:endParaRPr lang="en-US" dirty="0"/>
          </a:p>
        </p:txBody>
      </p:sp>
      <p:pic>
        <p:nvPicPr>
          <p:cNvPr id="4" name="Объект 7">
            <a:extLst>
              <a:ext uri="{FF2B5EF4-FFF2-40B4-BE49-F238E27FC236}">
                <a16:creationId xmlns:a16="http://schemas.microsoft.com/office/drawing/2014/main" id="{84B5BDEF-B262-3A43-8D39-49BF4A11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8819"/>
            <a:ext cx="3871033" cy="3864194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882AE9-B05F-FB4C-99A4-56114EA7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18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1A6BF-4693-CD47-BAE0-D79A27C8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E5B132-F35B-C34B-BFD1-08D6BF275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Инструменты для оценки свойств петель в двух организмах</a:t>
            </a:r>
          </a:p>
          <a:p>
            <a:pPr lvl="1"/>
            <a:r>
              <a:rPr lang="ru-RU" dirty="0"/>
              <a:t>Нормировка по диагоналям</a:t>
            </a:r>
          </a:p>
          <a:p>
            <a:pPr lvl="1"/>
            <a:r>
              <a:rPr lang="ru-RU" dirty="0"/>
              <a:t>Средние петли</a:t>
            </a:r>
          </a:p>
          <a:p>
            <a:pPr lvl="1"/>
            <a:r>
              <a:rPr lang="ru-RU" dirty="0"/>
              <a:t>Средние петли на преобразованных петель к одному размеру </a:t>
            </a:r>
            <a:r>
              <a:rPr lang="en-US" dirty="0"/>
              <a:t>Hi-C </a:t>
            </a:r>
            <a:r>
              <a:rPr lang="ru-RU" dirty="0"/>
              <a:t>участках</a:t>
            </a:r>
          </a:p>
          <a:p>
            <a:pPr lvl="1"/>
            <a:r>
              <a:rPr lang="en-US" dirty="0"/>
              <a:t>Scaling </a:t>
            </a:r>
            <a:r>
              <a:rPr lang="ru-RU" dirty="0"/>
              <a:t>петель и меж-петельных участков</a:t>
            </a:r>
          </a:p>
          <a:p>
            <a:r>
              <a:rPr lang="ru-RU" dirty="0" err="1"/>
              <a:t>Сверточные</a:t>
            </a:r>
            <a:r>
              <a:rPr lang="ru-RU" dirty="0"/>
              <a:t> нейронные сети для предсказания маски петель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DFDE40-9E36-EE4D-9F56-D881956D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4172-379C-6140-92BC-FA679A579C7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048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6962</TotalTime>
  <Words>776</Words>
  <Application>Microsoft Macintosh PowerPoint</Application>
  <PresentationFormat>Экран (4:3)</PresentationFormat>
  <Paragraphs>118</Paragraphs>
  <Slides>27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Предсказание петель в хроматине Dictyostelium discoideum</vt:lpstr>
      <vt:lpstr>Dictyostelium discoideum</vt:lpstr>
      <vt:lpstr>Петли на Hi-C картах</vt:lpstr>
      <vt:lpstr>Мотивация</vt:lpstr>
      <vt:lpstr>Постановка задачи</vt:lpstr>
      <vt:lpstr>Петли на Hi-C картах</vt:lpstr>
      <vt:lpstr>Одиночные петли</vt:lpstr>
      <vt:lpstr>Решение</vt:lpstr>
      <vt:lpstr>Методы</vt:lpstr>
      <vt:lpstr>Нормирование Hi-C по диагоналям</vt:lpstr>
      <vt:lpstr>Средние петли</vt:lpstr>
      <vt:lpstr>Средние петли, приведенные к одному размеру</vt:lpstr>
      <vt:lpstr>Scaling</vt:lpstr>
      <vt:lpstr>Графики шкалирования</vt:lpstr>
      <vt:lpstr>Сверточные нейронные сети</vt:lpstr>
      <vt:lpstr>U-Net</vt:lpstr>
      <vt:lpstr>Выбор стратегии предобработки данных Hi-C и гиперпараметров</vt:lpstr>
      <vt:lpstr>Выбор Hi-C карт для обучения и предсказания</vt:lpstr>
      <vt:lpstr>Презентация PowerPoint</vt:lpstr>
      <vt:lpstr>Обучение на человеке</vt:lpstr>
      <vt:lpstr>Презентация PowerPoint</vt:lpstr>
      <vt:lpstr>NO Transfer learning для dicty</vt:lpstr>
      <vt:lpstr>Transfer learning для dicty</vt:lpstr>
      <vt:lpstr>Transfer learning для dicty</vt:lpstr>
      <vt:lpstr>Результаты</vt:lpstr>
      <vt:lpstr>Выводы</vt:lpstr>
      <vt:lpstr>Дальнейшие планы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Плискин Александр Маркович</dc:creator>
  <cp:lastModifiedBy>Плискин Александр Маркович</cp:lastModifiedBy>
  <cp:revision>34</cp:revision>
  <dcterms:created xsi:type="dcterms:W3CDTF">2019-06-20T17:48:47Z</dcterms:created>
  <dcterms:modified xsi:type="dcterms:W3CDTF">2019-06-29T00:33:54Z</dcterms:modified>
</cp:coreProperties>
</file>